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4144963" cy="2703513"/>
  <p:notesSz cx="6858000" cy="9144000"/>
  <p:defaultTextStyle>
    <a:defPPr>
      <a:defRPr lang="zh-CN"/>
    </a:defPPr>
    <a:lvl1pPr marL="0" algn="l" defTabSz="3912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195636" algn="l" defTabSz="3912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391272" algn="l" defTabSz="3912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586908" algn="l" defTabSz="3912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782544" algn="l" defTabSz="3912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978179" algn="l" defTabSz="3912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173815" algn="l" defTabSz="3912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369451" algn="l" defTabSz="3912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565087" algn="l" defTabSz="39127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A73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3" d="100"/>
          <a:sy n="243" d="100"/>
        </p:scale>
        <p:origin x="-96" y="-234"/>
      </p:cViewPr>
      <p:guideLst>
        <p:guide orient="horz" pos="852"/>
        <p:guide pos="13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10872" y="839842"/>
            <a:ext cx="3523219" cy="57950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21745" y="1531991"/>
            <a:ext cx="2901474" cy="6908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5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9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86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82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78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73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69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65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005098" y="108266"/>
            <a:ext cx="932617" cy="23067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07248" y="108266"/>
            <a:ext cx="2728767" cy="23067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7423" y="1737257"/>
            <a:ext cx="3523219" cy="536948"/>
          </a:xfrm>
        </p:spPr>
        <p:txBody>
          <a:bodyPr anchor="t"/>
          <a:lstStyle>
            <a:lvl1pPr algn="l">
              <a:defRPr sz="17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7423" y="1145864"/>
            <a:ext cx="3523219" cy="591393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19563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9127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58690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78254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97817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17381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36945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56508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07248" y="630820"/>
            <a:ext cx="1830692" cy="1784194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107023" y="630820"/>
            <a:ext cx="1830692" cy="1784194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07248" y="605161"/>
            <a:ext cx="1831412" cy="252203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5636" indent="0">
              <a:buNone/>
              <a:defRPr sz="900" b="1"/>
            </a:lvl2pPr>
            <a:lvl3pPr marL="391272" indent="0">
              <a:buNone/>
              <a:defRPr sz="800" b="1"/>
            </a:lvl3pPr>
            <a:lvl4pPr marL="586908" indent="0">
              <a:buNone/>
              <a:defRPr sz="700" b="1"/>
            </a:lvl4pPr>
            <a:lvl5pPr marL="782544" indent="0">
              <a:buNone/>
              <a:defRPr sz="700" b="1"/>
            </a:lvl5pPr>
            <a:lvl6pPr marL="978179" indent="0">
              <a:buNone/>
              <a:defRPr sz="700" b="1"/>
            </a:lvl6pPr>
            <a:lvl7pPr marL="1173815" indent="0">
              <a:buNone/>
              <a:defRPr sz="700" b="1"/>
            </a:lvl7pPr>
            <a:lvl8pPr marL="1369451" indent="0">
              <a:buNone/>
              <a:defRPr sz="700" b="1"/>
            </a:lvl8pPr>
            <a:lvl9pPr marL="1565087" indent="0">
              <a:buNone/>
              <a:defRPr sz="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07248" y="857364"/>
            <a:ext cx="1831412" cy="1557649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105584" y="605161"/>
            <a:ext cx="1832131" cy="252203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5636" indent="0">
              <a:buNone/>
              <a:defRPr sz="900" b="1"/>
            </a:lvl2pPr>
            <a:lvl3pPr marL="391272" indent="0">
              <a:buNone/>
              <a:defRPr sz="800" b="1"/>
            </a:lvl3pPr>
            <a:lvl4pPr marL="586908" indent="0">
              <a:buNone/>
              <a:defRPr sz="700" b="1"/>
            </a:lvl4pPr>
            <a:lvl5pPr marL="782544" indent="0">
              <a:buNone/>
              <a:defRPr sz="700" b="1"/>
            </a:lvl5pPr>
            <a:lvl6pPr marL="978179" indent="0">
              <a:buNone/>
              <a:defRPr sz="700" b="1"/>
            </a:lvl6pPr>
            <a:lvl7pPr marL="1173815" indent="0">
              <a:buNone/>
              <a:defRPr sz="700" b="1"/>
            </a:lvl7pPr>
            <a:lvl8pPr marL="1369451" indent="0">
              <a:buNone/>
              <a:defRPr sz="700" b="1"/>
            </a:lvl8pPr>
            <a:lvl9pPr marL="1565087" indent="0">
              <a:buNone/>
              <a:defRPr sz="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105584" y="857364"/>
            <a:ext cx="1832131" cy="1557649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7249" y="107640"/>
            <a:ext cx="1363664" cy="458095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20566" y="107640"/>
            <a:ext cx="2317149" cy="230737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7249" y="565735"/>
            <a:ext cx="1363664" cy="1849278"/>
          </a:xfrm>
        </p:spPr>
        <p:txBody>
          <a:bodyPr/>
          <a:lstStyle>
            <a:lvl1pPr marL="0" indent="0">
              <a:buNone/>
              <a:defRPr sz="600"/>
            </a:lvl1pPr>
            <a:lvl2pPr marL="195636" indent="0">
              <a:buNone/>
              <a:defRPr sz="500"/>
            </a:lvl2pPr>
            <a:lvl3pPr marL="391272" indent="0">
              <a:buNone/>
              <a:defRPr sz="400"/>
            </a:lvl3pPr>
            <a:lvl4pPr marL="586908" indent="0">
              <a:buNone/>
              <a:defRPr sz="400"/>
            </a:lvl4pPr>
            <a:lvl5pPr marL="782544" indent="0">
              <a:buNone/>
              <a:defRPr sz="400"/>
            </a:lvl5pPr>
            <a:lvl6pPr marL="978179" indent="0">
              <a:buNone/>
              <a:defRPr sz="400"/>
            </a:lvl6pPr>
            <a:lvl7pPr marL="1173815" indent="0">
              <a:buNone/>
              <a:defRPr sz="400"/>
            </a:lvl7pPr>
            <a:lvl8pPr marL="1369451" indent="0">
              <a:buNone/>
              <a:defRPr sz="400"/>
            </a:lvl8pPr>
            <a:lvl9pPr marL="1565087" indent="0">
              <a:buNone/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2442" y="1892459"/>
            <a:ext cx="2486978" cy="223416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12442" y="241564"/>
            <a:ext cx="2486978" cy="1622108"/>
          </a:xfrm>
        </p:spPr>
        <p:txBody>
          <a:bodyPr/>
          <a:lstStyle>
            <a:lvl1pPr marL="0" indent="0">
              <a:buNone/>
              <a:defRPr sz="1400"/>
            </a:lvl1pPr>
            <a:lvl2pPr marL="195636" indent="0">
              <a:buNone/>
              <a:defRPr sz="1200"/>
            </a:lvl2pPr>
            <a:lvl3pPr marL="391272" indent="0">
              <a:buNone/>
              <a:defRPr sz="1000"/>
            </a:lvl3pPr>
            <a:lvl4pPr marL="586908" indent="0">
              <a:buNone/>
              <a:defRPr sz="900"/>
            </a:lvl4pPr>
            <a:lvl5pPr marL="782544" indent="0">
              <a:buNone/>
              <a:defRPr sz="900"/>
            </a:lvl5pPr>
            <a:lvl6pPr marL="978179" indent="0">
              <a:buNone/>
              <a:defRPr sz="900"/>
            </a:lvl6pPr>
            <a:lvl7pPr marL="1173815" indent="0">
              <a:buNone/>
              <a:defRPr sz="900"/>
            </a:lvl7pPr>
            <a:lvl8pPr marL="1369451" indent="0">
              <a:buNone/>
              <a:defRPr sz="900"/>
            </a:lvl8pPr>
            <a:lvl9pPr marL="1565087" indent="0">
              <a:buNone/>
              <a:defRPr sz="9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12442" y="2115875"/>
            <a:ext cx="2486978" cy="317287"/>
          </a:xfrm>
        </p:spPr>
        <p:txBody>
          <a:bodyPr/>
          <a:lstStyle>
            <a:lvl1pPr marL="0" indent="0">
              <a:buNone/>
              <a:defRPr sz="600"/>
            </a:lvl1pPr>
            <a:lvl2pPr marL="195636" indent="0">
              <a:buNone/>
              <a:defRPr sz="500"/>
            </a:lvl2pPr>
            <a:lvl3pPr marL="391272" indent="0">
              <a:buNone/>
              <a:defRPr sz="400"/>
            </a:lvl3pPr>
            <a:lvl4pPr marL="586908" indent="0">
              <a:buNone/>
              <a:defRPr sz="400"/>
            </a:lvl4pPr>
            <a:lvl5pPr marL="782544" indent="0">
              <a:buNone/>
              <a:defRPr sz="400"/>
            </a:lvl5pPr>
            <a:lvl6pPr marL="978179" indent="0">
              <a:buNone/>
              <a:defRPr sz="400"/>
            </a:lvl6pPr>
            <a:lvl7pPr marL="1173815" indent="0">
              <a:buNone/>
              <a:defRPr sz="400"/>
            </a:lvl7pPr>
            <a:lvl8pPr marL="1369451" indent="0">
              <a:buNone/>
              <a:defRPr sz="400"/>
            </a:lvl8pPr>
            <a:lvl9pPr marL="1565087" indent="0">
              <a:buNone/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07248" y="108266"/>
            <a:ext cx="3730467" cy="450586"/>
          </a:xfrm>
          <a:prstGeom prst="rect">
            <a:avLst/>
          </a:prstGeom>
        </p:spPr>
        <p:txBody>
          <a:bodyPr vert="horz" lIns="39127" tIns="19564" rIns="39127" bIns="1956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07248" y="630820"/>
            <a:ext cx="3730467" cy="1784194"/>
          </a:xfrm>
          <a:prstGeom prst="rect">
            <a:avLst/>
          </a:prstGeom>
        </p:spPr>
        <p:txBody>
          <a:bodyPr vert="horz" lIns="39127" tIns="19564" rIns="39127" bIns="1956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07248" y="2505756"/>
            <a:ext cx="967158" cy="143937"/>
          </a:xfrm>
          <a:prstGeom prst="rect">
            <a:avLst/>
          </a:prstGeom>
        </p:spPr>
        <p:txBody>
          <a:bodyPr vert="horz" lIns="39127" tIns="19564" rIns="39127" bIns="19564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416196" y="2505756"/>
            <a:ext cx="1312572" cy="143937"/>
          </a:xfrm>
          <a:prstGeom prst="rect">
            <a:avLst/>
          </a:prstGeom>
        </p:spPr>
        <p:txBody>
          <a:bodyPr vert="horz" lIns="39127" tIns="19564" rIns="39127" bIns="19564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970557" y="2505756"/>
            <a:ext cx="967158" cy="143937"/>
          </a:xfrm>
          <a:prstGeom prst="rect">
            <a:avLst/>
          </a:prstGeom>
        </p:spPr>
        <p:txBody>
          <a:bodyPr vert="horz" lIns="39127" tIns="19564" rIns="39127" bIns="19564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1272" rtl="0" eaLnBrk="1" latinLnBrk="0" hangingPunct="1">
        <a:spcBef>
          <a:spcPct val="0"/>
        </a:spcBef>
        <a:buNone/>
        <a:defRPr sz="1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6727" indent="-146727" algn="l" defTabSz="391272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17908" indent="-122272" algn="l" defTabSz="391272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9090" indent="-97818" algn="l" defTabSz="391272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684726" indent="-97818" algn="l" defTabSz="391272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80361" indent="-97818" algn="l" defTabSz="391272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075997" indent="-97818" algn="l" defTabSz="3912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271633" indent="-97818" algn="l" defTabSz="3912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467269" indent="-97818" algn="l" defTabSz="3912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662905" indent="-97818" algn="l" defTabSz="391272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912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5636" algn="l" defTabSz="3912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91272" algn="l" defTabSz="3912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6908" algn="l" defTabSz="3912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82544" algn="l" defTabSz="3912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8179" algn="l" defTabSz="3912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73815" algn="l" defTabSz="3912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9451" algn="l" defTabSz="3912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65087" algn="l" defTabSz="391272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3702" y="1203816"/>
            <a:ext cx="5386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姓与名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1137" y="1457677"/>
            <a:ext cx="43922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700" b="1" spc="20" dirty="0" smtClean="0">
                <a:latin typeface="微软雅黑" pitchFamily="34" charset="-122"/>
                <a:ea typeface="微软雅黑" pitchFamily="34" charset="-122"/>
              </a:rPr>
              <a:t>行政职务</a:t>
            </a:r>
            <a:r>
              <a:rPr lang="en-US" altLang="zh-CN" sz="700" b="1" spc="20" dirty="0" smtClean="0"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700" b="1" spc="2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1137" y="1570161"/>
            <a:ext cx="432811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700" b="1" spc="20" dirty="0" smtClean="0">
                <a:latin typeface="微软雅黑" pitchFamily="34" charset="-122"/>
                <a:ea typeface="微软雅黑" pitchFamily="34" charset="-122"/>
              </a:rPr>
              <a:t>行政职务</a:t>
            </a:r>
            <a:r>
              <a:rPr lang="en-US" altLang="zh-CN" sz="700" b="1" spc="20" dirty="0" smtClean="0"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700" b="1" spc="2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9986" y="1222294"/>
            <a:ext cx="15901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600" spc="20" dirty="0" smtClean="0">
                <a:latin typeface="微软雅黑" pitchFamily="34" charset="-122"/>
                <a:ea typeface="微软雅黑" pitchFamily="34" charset="-122"/>
              </a:rPr>
              <a:t>博士</a:t>
            </a:r>
            <a:endParaRPr lang="zh-CN" altLang="en-US" sz="600" spc="2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57605" y="1321947"/>
            <a:ext cx="503343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spc="2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600" spc="20" dirty="0" smtClean="0">
                <a:latin typeface="微软雅黑" pitchFamily="34" charset="-122"/>
                <a:ea typeface="微软雅黑" pitchFamily="34" charset="-122"/>
              </a:rPr>
              <a:t>副</a:t>
            </a:r>
            <a:r>
              <a:rPr lang="en-US" altLang="zh-CN" sz="600" spc="20" dirty="0" smtClean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600" spc="20" dirty="0" smtClean="0">
                <a:latin typeface="微软雅黑" pitchFamily="34" charset="-122"/>
                <a:ea typeface="微软雅黑" pitchFamily="34" charset="-122"/>
              </a:rPr>
              <a:t>教授</a:t>
            </a:r>
            <a:r>
              <a:rPr lang="zh-CN" altLang="en-US" sz="300" spc="2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600" spc="20" dirty="0" smtClean="0"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en-US" altLang="zh-CN" sz="300" spc="2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600" spc="20" dirty="0" smtClean="0">
                <a:latin typeface="微软雅黑" pitchFamily="34" charset="-122"/>
                <a:ea typeface="微软雅黑" pitchFamily="34" charset="-122"/>
              </a:rPr>
              <a:t>博导</a:t>
            </a:r>
            <a:endParaRPr lang="zh-CN" altLang="en-US" sz="600" spc="2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69331" y="1073248"/>
            <a:ext cx="55399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700" spc="20" dirty="0" smtClean="0">
                <a:latin typeface="微软雅黑" pitchFamily="34" charset="-122"/>
                <a:ea typeface="微软雅黑" pitchFamily="34" charset="-122"/>
              </a:rPr>
              <a:t>地球科学学部</a:t>
            </a:r>
            <a:endParaRPr lang="zh-CN" altLang="en-US" sz="700" spc="2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69331" y="1189799"/>
            <a:ext cx="55399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700" spc="20" dirty="0" smtClean="0">
                <a:latin typeface="微软雅黑" pitchFamily="34" charset="-122"/>
                <a:ea typeface="微软雅黑" pitchFamily="34" charset="-122"/>
              </a:rPr>
              <a:t>地理科学学院</a:t>
            </a:r>
            <a:endParaRPr lang="zh-CN" altLang="en-US" sz="700" spc="2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7971" y="1308113"/>
            <a:ext cx="129266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700" spc="20" dirty="0" smtClean="0">
                <a:latin typeface="微软雅黑" pitchFamily="34" charset="-122"/>
                <a:ea typeface="微软雅黑" pitchFamily="34" charset="-122"/>
              </a:rPr>
              <a:t>地理信息科学教育部重点实验室</a:t>
            </a:r>
            <a:endParaRPr lang="zh-CN" altLang="en-US" sz="700" spc="2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4529" y="1543320"/>
            <a:ext cx="93262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600" dirty="0" smtClean="0">
                <a:latin typeface="微软雅黑" pitchFamily="34" charset="-122"/>
                <a:ea typeface="微软雅黑" pitchFamily="34" charset="-122"/>
              </a:rPr>
              <a:t>上海市闵行区东川路</a:t>
            </a:r>
            <a:r>
              <a:rPr lang="en-US" altLang="zh-CN" sz="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500</a:t>
            </a:r>
            <a:r>
              <a:rPr lang="zh-CN" altLang="en-US" sz="600" dirty="0" smtClean="0">
                <a:latin typeface="微软雅黑" pitchFamily="34" charset="-122"/>
                <a:ea typeface="微软雅黑" pitchFamily="34" charset="-122"/>
              </a:rPr>
              <a:t>号</a:t>
            </a:r>
            <a:endParaRPr lang="en-US" altLang="zh-CN" sz="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50846" y="1640415"/>
            <a:ext cx="490519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100"/>
              </a:spcBef>
            </a:pPr>
            <a:r>
              <a:rPr lang="zh-CN" altLang="en-US" sz="600" dirty="0">
                <a:latin typeface="微软雅黑" pitchFamily="34" charset="-122"/>
                <a:ea typeface="微软雅黑" pitchFamily="34" charset="-122"/>
              </a:rPr>
              <a:t>邮编：</a:t>
            </a:r>
            <a:r>
              <a:rPr lang="en-US" altLang="zh-CN" sz="6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200241</a:t>
            </a:r>
            <a:endParaRPr lang="zh-CN" altLang="en-US" sz="60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16518" y="1735277"/>
            <a:ext cx="1312859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spcBef>
                <a:spcPts val="100"/>
              </a:spcBef>
            </a:pPr>
            <a:r>
              <a:rPr lang="zh-CN" altLang="en-US" sz="600" dirty="0">
                <a:latin typeface="微软雅黑" pitchFamily="34" charset="-122"/>
                <a:ea typeface="微软雅黑" pitchFamily="34" charset="-122"/>
              </a:rPr>
              <a:t>座机</a:t>
            </a:r>
            <a:r>
              <a:rPr lang="zh-CN" altLang="en-US" sz="6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+86-21-5434XXXX</a:t>
            </a:r>
            <a:r>
              <a:rPr lang="en-US" altLang="zh-CN" sz="3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 </a:t>
            </a:r>
            <a:r>
              <a:rPr lang="en-US" altLang="zh-CN" sz="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/</a:t>
            </a:r>
            <a:r>
              <a:rPr lang="en-US" altLang="zh-CN" sz="3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 </a:t>
            </a:r>
            <a:r>
              <a:rPr lang="en-US" altLang="zh-CN" sz="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5434XXXX</a:t>
            </a:r>
            <a:endParaRPr lang="zh-CN" altLang="en-US" sz="60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72384" y="1831570"/>
            <a:ext cx="956993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spcBef>
                <a:spcPts val="100"/>
              </a:spcBef>
            </a:pPr>
            <a:r>
              <a:rPr lang="zh-CN" altLang="en-US" sz="600" dirty="0" smtClean="0">
                <a:latin typeface="微软雅黑" pitchFamily="34" charset="-122"/>
                <a:ea typeface="微软雅黑" pitchFamily="34" charset="-122"/>
              </a:rPr>
              <a:t>手机：</a:t>
            </a:r>
            <a:r>
              <a:rPr lang="en-US" altLang="zh-CN" sz="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+86-1XXXXXX</a:t>
            </a:r>
            <a:r>
              <a:rPr lang="en-US" altLang="zh-CN" sz="600" dirty="0">
                <a:latin typeface="Arial" pitchFamily="34" charset="0"/>
                <a:ea typeface="微软雅黑" pitchFamily="34" charset="-122"/>
                <a:cs typeface="Arial" pitchFamily="34" charset="0"/>
              </a:rPr>
              <a:t>XXXX</a:t>
            </a:r>
            <a:endParaRPr lang="zh-CN" altLang="en-US" sz="60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33748" y="1920677"/>
            <a:ext cx="109324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spcBef>
                <a:spcPts val="100"/>
              </a:spcBef>
            </a:pPr>
            <a:r>
              <a:rPr lang="en-US" altLang="zh-CN" sz="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e-mail</a:t>
            </a:r>
            <a:r>
              <a:rPr lang="zh-CN" altLang="en-US" sz="6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600" dirty="0" smtClean="0">
                <a:latin typeface="Arial" pitchFamily="34" charset="0"/>
                <a:ea typeface="微软雅黑" pitchFamily="34" charset="-122"/>
                <a:cs typeface="Arial" pitchFamily="34" charset="0"/>
              </a:rPr>
              <a:t>xxxx@geo.ecnu.edu.cn</a:t>
            </a:r>
            <a:endParaRPr lang="zh-CN" altLang="en-US" sz="60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03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1387" y="531090"/>
            <a:ext cx="866263" cy="200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1300" b="1" spc="-10" dirty="0" smtClean="0">
                <a:solidFill>
                  <a:srgbClr val="233A73"/>
                </a:solidFill>
                <a:latin typeface="Eras Demi ITC" pitchFamily="34" charset="0"/>
                <a:ea typeface="微软雅黑" pitchFamily="34" charset="-122"/>
              </a:rPr>
              <a:t>Name GEO</a:t>
            </a:r>
            <a:endParaRPr lang="zh-CN" altLang="en-US" sz="1300" b="1" spc="-10" dirty="0">
              <a:solidFill>
                <a:srgbClr val="233A73"/>
              </a:solidFill>
              <a:latin typeface="Eras Demi ITC" pitchFamily="34" charset="0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192" y="766168"/>
            <a:ext cx="1708801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b="1" dirty="0">
                <a:solidFill>
                  <a:srgbClr val="233A73"/>
                </a:solidFill>
                <a:latin typeface="Calibri" pitchFamily="34" charset="0"/>
                <a:ea typeface="微软雅黑" pitchFamily="34" charset="-122"/>
              </a:rPr>
              <a:t>Title, ORGNIZATION1 </a:t>
            </a:r>
            <a:r>
              <a:rPr lang="en-US" altLang="zh-CN" sz="700" b="1" dirty="0" smtClean="0">
                <a:solidFill>
                  <a:srgbClr val="233A73"/>
                </a:solidFill>
                <a:latin typeface="Calibri" pitchFamily="34" charset="0"/>
                <a:ea typeface="微软雅黑" pitchFamily="34" charset="-122"/>
              </a:rPr>
              <a:t>/ Title</a:t>
            </a:r>
            <a:r>
              <a:rPr lang="en-US" altLang="zh-CN" sz="700" b="1" dirty="0">
                <a:solidFill>
                  <a:srgbClr val="233A73"/>
                </a:solidFill>
                <a:latin typeface="Calibri" pitchFamily="34" charset="0"/>
                <a:ea typeface="微软雅黑" pitchFamily="34" charset="-122"/>
              </a:rPr>
              <a:t>, ORGNIZATION2 </a:t>
            </a:r>
            <a:endParaRPr lang="zh-CN" altLang="en-US" sz="700" b="1" dirty="0">
              <a:solidFill>
                <a:srgbClr val="233A73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192" y="873890"/>
            <a:ext cx="2672206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solidFill>
                  <a:srgbClr val="233A73"/>
                </a:solidFill>
                <a:ea typeface="微软雅黑" pitchFamily="34" charset="-122"/>
              </a:rPr>
              <a:t>Key Laboratory of Geographic Information Science, Ministry of Education</a:t>
            </a:r>
            <a:endParaRPr lang="zh-CN" altLang="en-US" sz="700" dirty="0">
              <a:solidFill>
                <a:srgbClr val="233A73"/>
              </a:solidFill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20678" y="597224"/>
            <a:ext cx="1276311" cy="11541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34" spc="20" dirty="0" err="1" smtClean="0">
                <a:solidFill>
                  <a:srgbClr val="233A73"/>
                </a:solidFill>
                <a:latin typeface="Eras Demi ITC" pitchFamily="34" charset="0"/>
                <a:ea typeface="微软雅黑" pitchFamily="34" charset="-122"/>
              </a:rPr>
              <a:t>Ph.D</a:t>
            </a:r>
            <a:r>
              <a:rPr lang="en-US" altLang="zh-CN" sz="734" spc="20" dirty="0" smtClean="0">
                <a:solidFill>
                  <a:srgbClr val="233A73"/>
                </a:solidFill>
                <a:latin typeface="Eras Demi ITC" pitchFamily="34" charset="0"/>
                <a:ea typeface="微软雅黑" pitchFamily="34" charset="-122"/>
              </a:rPr>
              <a:t>, (Associate) Professor</a:t>
            </a:r>
            <a:endParaRPr lang="zh-CN" altLang="en-US" sz="734" spc="20" dirty="0">
              <a:solidFill>
                <a:srgbClr val="233A73"/>
              </a:solidFill>
              <a:latin typeface="Eras Demi ITC" pitchFamily="34" charset="0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192" y="982377"/>
            <a:ext cx="13256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solidFill>
                  <a:srgbClr val="233A73"/>
                </a:solidFill>
                <a:ea typeface="微软雅黑" pitchFamily="34" charset="-122"/>
              </a:rPr>
              <a:t>School of Geographic Sciences (SGS)</a:t>
            </a:r>
            <a:endParaRPr lang="zh-CN" altLang="en-US" sz="700" dirty="0">
              <a:solidFill>
                <a:srgbClr val="233A73"/>
              </a:solidFill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8192" y="1087998"/>
            <a:ext cx="1107676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solidFill>
                  <a:srgbClr val="233A73"/>
                </a:solidFill>
                <a:ea typeface="微软雅黑" pitchFamily="34" charset="-122"/>
              </a:rPr>
              <a:t>Faculty of Earth Sciences (FES)</a:t>
            </a:r>
            <a:endParaRPr lang="zh-CN" altLang="en-US" sz="700" dirty="0">
              <a:solidFill>
                <a:srgbClr val="233A73"/>
              </a:solidFill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192" y="1189370"/>
            <a:ext cx="1344920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solidFill>
                  <a:srgbClr val="233A73"/>
                </a:solidFill>
                <a:ea typeface="微软雅黑" pitchFamily="34" charset="-122"/>
              </a:rPr>
              <a:t>East China Normal University (ECNU)</a:t>
            </a:r>
            <a:endParaRPr lang="zh-CN" altLang="en-US" sz="700" dirty="0">
              <a:solidFill>
                <a:srgbClr val="233A73"/>
              </a:solidFill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3391" y="1586160"/>
            <a:ext cx="774251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ea typeface="微软雅黑" pitchFamily="34" charset="-122"/>
              </a:rPr>
              <a:t>500 </a:t>
            </a:r>
            <a:r>
              <a:rPr lang="en-US" altLang="zh-CN" sz="700" dirty="0" err="1">
                <a:solidFill>
                  <a:schemeClr val="bg1">
                    <a:lumMod val="65000"/>
                  </a:schemeClr>
                </a:solidFill>
                <a:ea typeface="微软雅黑" pitchFamily="34" charset="-122"/>
              </a:rPr>
              <a:t>Dongchuan</a:t>
            </a: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ea typeface="微软雅黑" pitchFamily="34" charset="-122"/>
              </a:rPr>
              <a:t> Road</a:t>
            </a:r>
            <a:endParaRPr lang="zh-CN" altLang="en-US" sz="700" dirty="0">
              <a:solidFill>
                <a:schemeClr val="bg1">
                  <a:lumMod val="6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1080" y="1690707"/>
            <a:ext cx="1708801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 err="1">
                <a:solidFill>
                  <a:schemeClr val="bg1">
                    <a:lumMod val="65000"/>
                  </a:schemeClr>
                </a:solidFill>
                <a:ea typeface="微软雅黑" pitchFamily="34" charset="-122"/>
              </a:rPr>
              <a:t>Minhang</a:t>
            </a:r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ea typeface="微软雅黑" pitchFamily="34" charset="-122"/>
              </a:rPr>
              <a:t> District,  200241 Shanghai, P.R.CHINA</a:t>
            </a:r>
            <a:endParaRPr lang="zh-CN" altLang="en-US" sz="700" dirty="0">
              <a:solidFill>
                <a:schemeClr val="bg1">
                  <a:lumMod val="6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41104" y="1803211"/>
            <a:ext cx="128240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ea typeface="微软雅黑" pitchFamily="34" charset="-122"/>
              </a:rPr>
              <a:t>Tel: +86-21-5434 XXXX / 5434 XXXX</a:t>
            </a:r>
            <a:endParaRPr lang="zh-CN" altLang="en-US" sz="700" dirty="0">
              <a:solidFill>
                <a:schemeClr val="bg1">
                  <a:lumMod val="6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76108" y="1899612"/>
            <a:ext cx="101630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ea typeface="微软雅黑" pitchFamily="34" charset="-122"/>
              </a:rPr>
              <a:t>Mobile: +86-1XX XXXX </a:t>
            </a:r>
            <a:r>
              <a:rPr lang="en-US" altLang="zh-CN" sz="700" dirty="0" err="1">
                <a:solidFill>
                  <a:schemeClr val="bg1">
                    <a:lumMod val="65000"/>
                  </a:schemeClr>
                </a:solidFill>
                <a:ea typeface="微软雅黑" pitchFamily="34" charset="-122"/>
              </a:rPr>
              <a:t>XXXX</a:t>
            </a:r>
            <a:endParaRPr lang="zh-CN" altLang="en-US" sz="700" dirty="0">
              <a:solidFill>
                <a:schemeClr val="bg1">
                  <a:lumMod val="6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89071" y="1989514"/>
            <a:ext cx="1139736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700" dirty="0">
                <a:solidFill>
                  <a:schemeClr val="bg1">
                    <a:lumMod val="65000"/>
                  </a:schemeClr>
                </a:solidFill>
                <a:ea typeface="微软雅黑" pitchFamily="34" charset="-122"/>
              </a:rPr>
              <a:t>E-mail: XXXX@geo.ecnu.edu.cn</a:t>
            </a:r>
            <a:endParaRPr lang="zh-CN" altLang="en-US" sz="700" dirty="0">
              <a:solidFill>
                <a:schemeClr val="bg1">
                  <a:lumMod val="65000"/>
                </a:schemeClr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353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121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</cp:revision>
  <dcterms:created xsi:type="dcterms:W3CDTF">2017-08-25T07:37:38Z</dcterms:created>
  <dcterms:modified xsi:type="dcterms:W3CDTF">2017-08-25T09:20:06Z</dcterms:modified>
</cp:coreProperties>
</file>